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13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88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0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59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20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7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10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2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0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78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99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5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2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drugbank.ca/drugs/DB1159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251639" y="980640"/>
            <a:ext cx="8511907" cy="146952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6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Antithrombin III human</a:t>
            </a:r>
            <a:endParaRPr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539640" y="2925000"/>
            <a:ext cx="7003800" cy="3024000"/>
          </a:xfrm>
          <a:prstGeom prst="rect">
            <a:avLst/>
          </a:prstGeom>
        </p:spPr>
        <p:txBody>
          <a:bodyPr/>
          <a:lstStyle/>
          <a:p>
            <a:r>
              <a:rPr lang="en-US" sz="2000" dirty="0" err="1">
                <a:solidFill>
                  <a:srgbClr val="2F2B20"/>
                </a:solidFill>
                <a:latin typeface="Times New Roman"/>
              </a:rPr>
              <a:t>Drugbank</a:t>
            </a:r>
            <a:r>
              <a:rPr lang="en-US" sz="2000" dirty="0">
                <a:solidFill>
                  <a:srgbClr val="2F2B20"/>
                </a:solidFill>
                <a:latin typeface="Times New Roman"/>
              </a:rPr>
              <a:t> ID : </a:t>
            </a:r>
            <a:r>
              <a:rPr lang="en-US" sz="2000" dirty="0">
                <a:solidFill>
                  <a:srgbClr val="2F2B20"/>
                </a:solidFill>
                <a:latin typeface="Times New Roman"/>
              </a:rPr>
              <a:t>DB11598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62903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395640" y="836640"/>
            <a:ext cx="7854480" cy="51843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Description</a:t>
            </a:r>
            <a:r>
              <a:rPr lang="en-US" sz="2400" dirty="0">
                <a:solidFill>
                  <a:srgbClr val="2F2B20"/>
                </a:solidFill>
                <a:latin typeface="Times New Roman"/>
              </a:rPr>
              <a:t> </a:t>
            </a:r>
            <a:r>
              <a:rPr lang="en-US" sz="2800" dirty="0">
                <a:solidFill>
                  <a:srgbClr val="2F2B20"/>
                </a:solidFill>
                <a:latin typeface="Times New Roman"/>
              </a:rPr>
              <a:t>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2F2B20"/>
                </a:solidFill>
                <a:latin typeface="Times New Roman"/>
              </a:rPr>
              <a:t>A plasma alpha 2 glycoprotein that accounts for the major </a:t>
            </a:r>
            <a:r>
              <a:rPr lang="en-US" sz="2000" dirty="0" err="1">
                <a:solidFill>
                  <a:srgbClr val="2F2B20"/>
                </a:solidFill>
                <a:latin typeface="Times New Roman"/>
              </a:rPr>
              <a:t>antithrombin</a:t>
            </a:r>
            <a:r>
              <a:rPr lang="en-US" sz="2000" dirty="0">
                <a:solidFill>
                  <a:srgbClr val="2F2B20"/>
                </a:solidFill>
                <a:latin typeface="Times New Roman"/>
              </a:rPr>
              <a:t> activity of normal plasma and also inhibits several other enzymes. It is a member of the </a:t>
            </a:r>
            <a:r>
              <a:rPr lang="en-US" sz="2000" dirty="0" err="1">
                <a:solidFill>
                  <a:srgbClr val="2F2B20"/>
                </a:solidFill>
                <a:latin typeface="Times New Roman"/>
              </a:rPr>
              <a:t>serpin</a:t>
            </a:r>
            <a:r>
              <a:rPr lang="en-US" sz="2000" dirty="0">
                <a:solidFill>
                  <a:srgbClr val="2F2B20"/>
                </a:solidFill>
                <a:latin typeface="Times New Roman"/>
              </a:rPr>
              <a:t> superfamily</a:t>
            </a:r>
            <a:r>
              <a:rPr lang="en-US" sz="2000" dirty="0" smtClean="0">
                <a:solidFill>
                  <a:srgbClr val="2F2B20"/>
                </a:solidFill>
                <a:latin typeface="Times New Roman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400" b="1" dirty="0" smtClean="0">
                <a:solidFill>
                  <a:srgbClr val="2F2B20"/>
                </a:solidFill>
                <a:latin typeface="Times New Roman"/>
              </a:rPr>
              <a:t>Indication</a:t>
            </a:r>
            <a:r>
              <a:rPr lang="en-US" sz="2400" dirty="0" smtClean="0">
                <a:solidFill>
                  <a:srgbClr val="2F2B20"/>
                </a:solidFill>
                <a:latin typeface="Times New Roman"/>
              </a:rPr>
              <a:t> :</a:t>
            </a:r>
            <a:endParaRPr dirty="0" smtClean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Short-term replacement therapy for prevention or treatment of thromboembolism in selected patients with congenital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antithrombin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III deficiency at high risk for thromboembolism (i.e., those undergoing surgical or obstetrical procedures) or those with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thromboembolism.</a:t>
            </a:r>
          </a:p>
          <a:p>
            <a:pPr>
              <a:lnSpc>
                <a:spcPct val="100000"/>
              </a:lnSpc>
            </a:pPr>
            <a:r>
              <a:rPr lang="en-US" sz="2400" b="1" dirty="0" smtClean="0">
                <a:solidFill>
                  <a:srgbClr val="2F2B20"/>
                </a:solidFill>
                <a:latin typeface="Times New Roman"/>
              </a:rPr>
              <a:t>Pharmacodynamics </a:t>
            </a:r>
            <a:r>
              <a:rPr lang="en-US" sz="2400" dirty="0">
                <a:solidFill>
                  <a:srgbClr val="2F2B20"/>
                </a:solidFill>
                <a:latin typeface="Times New Roman"/>
              </a:rPr>
              <a:t>: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It s the major plasma inhibitor of thrombin. Inactivation of thrombin by AT-III occurs by formation of a covalent bond resulting in an inactive 1:1 stoichiometric complex between the two, involving an interaction of the active serine of thrombin and an arginine reactive site on AT-III. AT-III is also capable of inactivating other components of the coagulation cascade including factors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IXa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Xa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XIa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and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XIIa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as well as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plasmin.</a:t>
            </a:r>
            <a:endParaRPr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2236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209904" y="283445"/>
            <a:ext cx="7928255" cy="442938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60000"/>
              </a:lnSpc>
            </a:pP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Mechanism of action </a:t>
            </a:r>
            <a:r>
              <a:rPr lang="en-US" dirty="0">
                <a:solidFill>
                  <a:srgbClr val="2F2B20"/>
                </a:solidFill>
                <a:latin typeface="Times New Roman"/>
              </a:rPr>
              <a:t>: </a:t>
            </a:r>
            <a:endParaRPr dirty="0"/>
          </a:p>
          <a:p>
            <a:pPr>
              <a:lnSpc>
                <a:spcPct val="160000"/>
              </a:lnSpc>
            </a:pP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Neutralizes serine proteinases such as thrombin, plasmin, and activated coagulation factors IX, X, XI, and XII; Principally neutralizes thrombin and activated coagulation factor X (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Xa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); Neutralization of factor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Xa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prevents thrombin generation (e.g., decreased formation of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prothrombin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fragment 1.2 [F1 and F2]); Neutralization of thrombin prevents conversion of fibrinogen to fibrin; lowly and irreversibly complexes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stoichiometrically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with these coagulation factors; such reactions are rapid in presence of endogenous heparin-like proteoglycans or exogenous heparin; Inhibits thrombus formation. </a:t>
            </a:r>
            <a:endParaRPr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7138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571320" y="642960"/>
            <a:ext cx="7772040" cy="5571720"/>
          </a:xfrm>
          <a:prstGeom prst="rect">
            <a:avLst/>
          </a:prstGeom>
        </p:spPr>
        <p:txBody>
          <a:bodyPr anchor="t" anchorCtr="0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Brands </a:t>
            </a:r>
            <a:r>
              <a:rPr lang="en-US" b="1" dirty="0">
                <a:solidFill>
                  <a:srgbClr val="2F2B20"/>
                </a:solidFill>
                <a:latin typeface="Times New Roman"/>
              </a:rPr>
              <a:t>: </a:t>
            </a:r>
            <a:r>
              <a:rPr lang="en-US" dirty="0" err="1" smtClean="0">
                <a:solidFill>
                  <a:srgbClr val="2F2B20"/>
                </a:solidFill>
                <a:latin typeface="Times New Roman"/>
              </a:rPr>
              <a:t>Thrombate</a:t>
            </a:r>
            <a:r>
              <a:rPr lang="en-US" dirty="0" smtClean="0">
                <a:solidFill>
                  <a:srgbClr val="2F2B20"/>
                </a:solidFill>
                <a:latin typeface="Times New Roman"/>
              </a:rPr>
              <a:t> III </a:t>
            </a:r>
            <a:endParaRPr dirty="0"/>
          </a:p>
          <a:p>
            <a:pPr>
              <a:lnSpc>
                <a:spcPct val="100000"/>
              </a:lnSpc>
            </a:pPr>
            <a:endParaRPr lang="en-US" sz="2400" b="1" dirty="0" smtClean="0">
              <a:solidFill>
                <a:srgbClr val="2F2B2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en-US" sz="2400" b="1" dirty="0" smtClean="0">
                <a:solidFill>
                  <a:srgbClr val="2F2B20"/>
                </a:solidFill>
                <a:latin typeface="Times New Roman"/>
              </a:rPr>
              <a:t>Company </a:t>
            </a: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: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GRIFOLS USA,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LLC</a:t>
            </a:r>
          </a:p>
          <a:p>
            <a:pPr>
              <a:lnSpc>
                <a:spcPct val="100000"/>
              </a:lnSpc>
            </a:pPr>
            <a:endParaRPr lang="en-US" sz="2400" b="1" dirty="0" smtClean="0">
              <a:solidFill>
                <a:srgbClr val="2F2B2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en-US" sz="2400" b="1" dirty="0" smtClean="0">
                <a:solidFill>
                  <a:srgbClr val="2F2B20"/>
                </a:solidFill>
                <a:latin typeface="Times New Roman"/>
              </a:rPr>
              <a:t>Used </a:t>
            </a: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for/Prescribed for :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Indicated for the treatment of patients with hereditary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antithrombin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III deficiency in connection with surgical or obstetrical procedures or when they suffer from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thromboembolism.</a:t>
            </a:r>
          </a:p>
          <a:p>
            <a:pPr>
              <a:lnSpc>
                <a:spcPct val="100000"/>
              </a:lnSpc>
            </a:pPr>
            <a:endParaRPr lang="en-US" sz="2400" b="1" dirty="0" smtClean="0">
              <a:solidFill>
                <a:srgbClr val="2F2B2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en-US" sz="2400" b="1" dirty="0" smtClean="0">
                <a:solidFill>
                  <a:srgbClr val="2F2B20"/>
                </a:solidFill>
                <a:latin typeface="Times New Roman"/>
              </a:rPr>
              <a:t>Form </a:t>
            </a: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: </a:t>
            </a:r>
            <a:r>
              <a:rPr lang="en-US" dirty="0" smtClean="0">
                <a:solidFill>
                  <a:srgbClr val="2F2B20"/>
                </a:solidFill>
                <a:latin typeface="Times New Roman"/>
              </a:rPr>
              <a:t>kit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59093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28759" y="283400"/>
            <a:ext cx="8156367" cy="6229374"/>
          </a:xfrm>
          <a:prstGeom prst="rect">
            <a:avLst/>
          </a:prstGeom>
        </p:spPr>
        <p:txBody>
          <a:bodyPr anchor="t" anchorCtr="0"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2F2B20"/>
                </a:solidFill>
                <a:latin typeface="Times New Roman"/>
              </a:rPr>
              <a:t>
</a:t>
            </a: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Side effects : 
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Dizziness, chest tightness, nausea, foul taste, chills, cramps, shortness of breath, chest pain, film over eye, lightheadedness, bowel fullness, hives, fever, oozing, hematoma formation.</a:t>
            </a:r>
            <a:r>
              <a:rPr lang="en-US" dirty="0">
                <a:solidFill>
                  <a:srgbClr val="2F2B20"/>
                </a:solidFill>
                <a:latin typeface="Times New Roman"/>
              </a:rPr>
              <a:t>
</a:t>
            </a:r>
            <a:r>
              <a:rPr lang="en-US" b="1" dirty="0">
                <a:solidFill>
                  <a:srgbClr val="2F2B20"/>
                </a:solidFill>
                <a:latin typeface="Times New Roman"/>
              </a:rPr>
              <a:t>
</a:t>
            </a:r>
            <a:r>
              <a:rPr lang="en-US" sz="4800" dirty="0">
                <a:solidFill>
                  <a:srgbClr val="2F2B20"/>
                </a:solidFill>
                <a:latin typeface="Times New Roman"/>
              </a:rPr>
              <a:t>
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64072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357120" y="2428919"/>
            <a:ext cx="7619760" cy="2189439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References</a:t>
            </a:r>
            <a:r>
              <a:rPr lang="en-US" sz="2400" dirty="0">
                <a:solidFill>
                  <a:srgbClr val="2F2B20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2F2B20"/>
                </a:solidFill>
                <a:latin typeface="Times New Roman"/>
              </a:rPr>
              <a:t>: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2F2B20"/>
                </a:solidFill>
                <a:latin typeface="Times New Roman"/>
                <a:hlinkClick r:id="rId2"/>
              </a:rPr>
              <a:t>http://www.drugbank.ca/drugs/</a:t>
            </a:r>
            <a:r>
              <a:rPr lang="en-US" sz="2400" dirty="0" smtClean="0">
                <a:solidFill>
                  <a:srgbClr val="2F2B20"/>
                </a:solidFill>
                <a:latin typeface="Times New Roman"/>
                <a:hlinkClick r:id="rId2"/>
              </a:rPr>
              <a:t>DB11598</a:t>
            </a:r>
            <a:r>
              <a:rPr lang="en-US" sz="2400" dirty="0" smtClean="0">
                <a:solidFill>
                  <a:srgbClr val="2F2B20"/>
                </a:solidFill>
                <a:latin typeface="Times New Roman"/>
              </a:rPr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51735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326</Words>
  <Application>Microsoft Macintosh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IMTECH GPRS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 Anjuman</dc:creator>
  <cp:lastModifiedBy>Reviewer Anjuman</cp:lastModifiedBy>
  <cp:revision>21</cp:revision>
  <dcterms:created xsi:type="dcterms:W3CDTF">2016-09-19T09:29:28Z</dcterms:created>
  <dcterms:modified xsi:type="dcterms:W3CDTF">2016-09-21T12:04:19Z</dcterms:modified>
</cp:coreProperties>
</file>